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2C191-9CC4-4F51-8160-37777FC9A636}" type="datetimeFigureOut">
              <a:rPr lang="fr-FR" smtClean="0"/>
              <a:pPr/>
              <a:t>15/04/2013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51DA-B5C2-422E-829E-686BE745A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2C191-9CC4-4F51-8160-37777FC9A636}" type="datetimeFigureOut">
              <a:rPr lang="fr-FR" smtClean="0"/>
              <a:pPr/>
              <a:t>15/04/2013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51DA-B5C2-422E-829E-686BE745A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2C191-9CC4-4F51-8160-37777FC9A636}" type="datetimeFigureOut">
              <a:rPr lang="fr-FR" smtClean="0"/>
              <a:pPr/>
              <a:t>15/04/2013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51DA-B5C2-422E-829E-686BE745A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2C191-9CC4-4F51-8160-37777FC9A636}" type="datetimeFigureOut">
              <a:rPr lang="fr-FR" smtClean="0"/>
              <a:pPr/>
              <a:t>15/04/2013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51DA-B5C2-422E-829E-686BE745A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2C191-9CC4-4F51-8160-37777FC9A636}" type="datetimeFigureOut">
              <a:rPr lang="fr-FR" smtClean="0"/>
              <a:pPr/>
              <a:t>15/04/2013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51DA-B5C2-422E-829E-686BE745A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2C191-9CC4-4F51-8160-37777FC9A636}" type="datetimeFigureOut">
              <a:rPr lang="fr-FR" smtClean="0"/>
              <a:pPr/>
              <a:t>15/04/2013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51DA-B5C2-422E-829E-686BE745A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2C191-9CC4-4F51-8160-37777FC9A636}" type="datetimeFigureOut">
              <a:rPr lang="fr-FR" smtClean="0"/>
              <a:pPr/>
              <a:t>15/04/2013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51DA-B5C2-422E-829E-686BE745A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2C191-9CC4-4F51-8160-37777FC9A636}" type="datetimeFigureOut">
              <a:rPr lang="fr-FR" smtClean="0"/>
              <a:pPr/>
              <a:t>15/04/2013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51DA-B5C2-422E-829E-686BE745A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2C191-9CC4-4F51-8160-37777FC9A636}" type="datetimeFigureOut">
              <a:rPr lang="fr-FR" smtClean="0"/>
              <a:pPr/>
              <a:t>15/04/2013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51DA-B5C2-422E-829E-686BE745A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2C191-9CC4-4F51-8160-37777FC9A636}" type="datetimeFigureOut">
              <a:rPr lang="fr-FR" smtClean="0"/>
              <a:pPr/>
              <a:t>15/04/2013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51DA-B5C2-422E-829E-686BE745A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2C191-9CC4-4F51-8160-37777FC9A636}" type="datetimeFigureOut">
              <a:rPr lang="fr-FR" smtClean="0"/>
              <a:pPr/>
              <a:t>15/04/2013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51DA-B5C2-422E-829E-686BE745A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2C191-9CC4-4F51-8160-37777FC9A636}" type="datetimeFigureOut">
              <a:rPr lang="fr-FR" smtClean="0"/>
              <a:pPr/>
              <a:t>15/04/2013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E51DA-B5C2-422E-829E-686BE745A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Forte" pitchFamily="66" charset="0"/>
              </a:rPr>
              <a:t>Chapitre VIII</a:t>
            </a:r>
            <a:endParaRPr lang="fr-FR" dirty="0">
              <a:solidFill>
                <a:schemeClr val="accent2">
                  <a:lumMod val="60000"/>
                  <a:lumOff val="40000"/>
                </a:schemeClr>
              </a:solidFill>
              <a:latin typeface="Forte" pitchFamily="66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 smtClean="0">
                <a:latin typeface="Comic Sans MS" pitchFamily="66" charset="0"/>
              </a:rPr>
              <a:t>Sécurisation D’Une Base de Données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1714488"/>
            <a:ext cx="8229600" cy="1143000"/>
          </a:xfrm>
        </p:spPr>
        <p:txBody>
          <a:bodyPr/>
          <a:lstStyle/>
          <a:p>
            <a:pPr marL="742950" indent="-742950" algn="l">
              <a:buClr>
                <a:schemeClr val="accent3"/>
              </a:buClr>
              <a:buFont typeface="+mj-lt"/>
              <a:buAutoNum type="arabicPeriod"/>
            </a:pPr>
            <a:r>
              <a:rPr lang="fr-FR" b="1" u="sng" dirty="0" smtClean="0">
                <a:solidFill>
                  <a:srgbClr val="FF0000"/>
                </a:solidFill>
                <a:latin typeface="Bradley Hand ITC" pitchFamily="66" charset="0"/>
              </a:rPr>
              <a:t>Contrôle de Données en SQL</a:t>
            </a:r>
            <a:r>
              <a:rPr lang="fr-FR" b="1" dirty="0" smtClean="0">
                <a:solidFill>
                  <a:srgbClr val="FF0000"/>
                </a:solidFill>
                <a:latin typeface="Bradley Hand ITC" pitchFamily="66" charset="0"/>
              </a:rPr>
              <a:t> :</a:t>
            </a:r>
            <a:endParaRPr lang="fr-FR" dirty="0">
              <a:solidFill>
                <a:srgbClr val="FF0000"/>
              </a:solidFill>
              <a:latin typeface="Bradley Hand ITC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4214818"/>
            <a:ext cx="8229600" cy="4525963"/>
          </a:xfrm>
        </p:spPr>
        <p:txBody>
          <a:bodyPr/>
          <a:lstStyle/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714480" y="3429000"/>
            <a:ext cx="5429288" cy="1285884"/>
          </a:xfrm>
          <a:prstGeom prst="roundRect">
            <a:avLst/>
          </a:prstGeom>
          <a:solidFill>
            <a:schemeClr val="accent1"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fr-FR" sz="2800" b="1" dirty="0" smtClean="0">
                <a:solidFill>
                  <a:schemeClr val="accent5">
                    <a:lumMod val="75000"/>
                  </a:schemeClr>
                </a:solidFill>
              </a:rPr>
              <a:t>CREATE USER </a:t>
            </a:r>
            <a:r>
              <a:rPr lang="fr-FR" sz="2800" b="1" dirty="0" err="1" smtClean="0">
                <a:solidFill>
                  <a:schemeClr val="accent5">
                    <a:lumMod val="75000"/>
                  </a:schemeClr>
                </a:solidFill>
              </a:rPr>
              <a:t>nom_utilisateur</a:t>
            </a:r>
            <a:r>
              <a:rPr lang="fr-FR" sz="28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fr-FR" sz="2800" dirty="0" smtClean="0">
                <a:solidFill>
                  <a:schemeClr val="accent5">
                    <a:lumMod val="75000"/>
                  </a:schemeClr>
                </a:solidFill>
              </a:rPr>
              <a:t>[ </a:t>
            </a:r>
            <a:r>
              <a:rPr lang="fr-FR" sz="2800" b="1" dirty="0" smtClean="0">
                <a:solidFill>
                  <a:schemeClr val="accent5">
                    <a:lumMod val="75000"/>
                  </a:schemeClr>
                </a:solidFill>
              </a:rPr>
              <a:t>IDENTIFIED BY ] '</a:t>
            </a:r>
            <a:r>
              <a:rPr lang="fr-FR" sz="2800" b="1" dirty="0" err="1" smtClean="0">
                <a:solidFill>
                  <a:schemeClr val="accent5">
                    <a:lumMod val="75000"/>
                  </a:schemeClr>
                </a:solidFill>
              </a:rPr>
              <a:t>mot_passe</a:t>
            </a:r>
            <a:r>
              <a:rPr lang="fr-FR" sz="2800" b="1" dirty="0" smtClean="0">
                <a:solidFill>
                  <a:schemeClr val="accent5">
                    <a:lumMod val="75000"/>
                  </a:schemeClr>
                </a:solidFill>
              </a:rPr>
              <a:t>' ;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71472" y="428604"/>
            <a:ext cx="80010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Clr>
                <a:srgbClr val="FF0000"/>
              </a:buClr>
              <a:buFont typeface="+mj-lt"/>
              <a:buAutoNum type="romanUcPeriod" startAt="6"/>
            </a:pPr>
            <a:r>
              <a:rPr lang="fr-FR" sz="4400" b="1" u="sng" dirty="0" smtClean="0">
                <a:solidFill>
                  <a:schemeClr val="accent3"/>
                </a:solidFill>
                <a:latin typeface="Curlz MT" pitchFamily="82" charset="0"/>
              </a:rPr>
              <a:t>Contrôle De Données En SQL</a:t>
            </a:r>
            <a:r>
              <a:rPr lang="fr-FR" sz="3200" dirty="0" smtClean="0">
                <a:solidFill>
                  <a:schemeClr val="accent3"/>
                </a:solidFill>
              </a:rPr>
              <a:t>:</a:t>
            </a:r>
            <a:endParaRPr lang="fr-FR" sz="32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b="1" u="sng" dirty="0" smtClean="0">
              <a:solidFill>
                <a:srgbClr val="00B0F0"/>
              </a:solidFill>
              <a:latin typeface="Kristen ITC" pitchFamily="66" charset="0"/>
            </a:endParaRPr>
          </a:p>
          <a:p>
            <a:pPr>
              <a:buNone/>
            </a:pPr>
            <a:endParaRPr lang="fr-FR" b="1" u="sng" dirty="0" smtClean="0">
              <a:solidFill>
                <a:srgbClr val="00B0F0"/>
              </a:solidFill>
              <a:latin typeface="Kristen ITC" pitchFamily="66" charset="0"/>
            </a:endParaRPr>
          </a:p>
          <a:p>
            <a:pPr>
              <a:buNone/>
            </a:pPr>
            <a:r>
              <a:rPr lang="fr-FR" b="1" u="sng" dirty="0" smtClean="0">
                <a:solidFill>
                  <a:srgbClr val="00B0F0"/>
                </a:solidFill>
                <a:latin typeface="Kristen ITC" pitchFamily="66" charset="0"/>
              </a:rPr>
              <a:t>Exemple</a:t>
            </a:r>
            <a:r>
              <a:rPr lang="fr-FR" b="1" dirty="0" smtClean="0">
                <a:solidFill>
                  <a:srgbClr val="00B0F0"/>
                </a:solidFill>
              </a:rPr>
              <a:t>:</a:t>
            </a:r>
          </a:p>
          <a:p>
            <a:pPr>
              <a:buNone/>
            </a:pPr>
            <a:r>
              <a:rPr lang="fr-FR" b="1" dirty="0" smtClean="0"/>
              <a:t>CREATE USER </a:t>
            </a:r>
            <a:r>
              <a:rPr lang="fr-FR" b="1" dirty="0" err="1" smtClean="0"/>
              <a:t>eleve</a:t>
            </a:r>
            <a:r>
              <a:rPr lang="fr-FR" b="1" dirty="0" smtClean="0"/>
              <a:t> </a:t>
            </a:r>
          </a:p>
          <a:p>
            <a:pPr>
              <a:buNone/>
            </a:pPr>
            <a:r>
              <a:rPr lang="fr-FR" b="1" dirty="0" smtClean="0"/>
              <a:t>IDENTIFIED BY '</a:t>
            </a:r>
            <a:r>
              <a:rPr lang="fr-FR" b="1" dirty="0" err="1" smtClean="0"/>
              <a:t>ahmed</a:t>
            </a:r>
            <a:r>
              <a:rPr lang="fr-FR" b="1" dirty="0" smtClean="0"/>
              <a:t>'; 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Accolade fermante 3"/>
          <p:cNvSpPr/>
          <p:nvPr/>
        </p:nvSpPr>
        <p:spPr>
          <a:xfrm>
            <a:off x="4572000" y="3429000"/>
            <a:ext cx="642942" cy="107157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5214942" y="3286124"/>
            <a:ext cx="28993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dirty="0" smtClean="0"/>
              <a:t>L’utilisateur créé ne dispose d’aucun droit (il ne peut même pas se connecter à la base)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lvl="0" indent="-742950" algn="l">
              <a:buClr>
                <a:schemeClr val="accent3"/>
              </a:buClr>
              <a:buFont typeface="+mj-lt"/>
              <a:buAutoNum type="arabicPeriod" startAt="2"/>
            </a:pPr>
            <a:r>
              <a:rPr lang="fr-FR" b="1" u="sng" dirty="0" smtClean="0">
                <a:solidFill>
                  <a:srgbClr val="FF0000"/>
                </a:solidFill>
                <a:latin typeface="Bradley Hand ITC" pitchFamily="66" charset="0"/>
              </a:rPr>
              <a:t>Attribuer des droits</a:t>
            </a:r>
            <a:r>
              <a:rPr lang="fr-FR" b="1" dirty="0" smtClean="0">
                <a:solidFill>
                  <a:srgbClr val="FF0000"/>
                </a:solidFill>
                <a:latin typeface="Bradley Hand ITC" pitchFamily="66" charset="0"/>
              </a:rPr>
              <a:t> :</a:t>
            </a:r>
            <a:endParaRPr lang="fr-FR" dirty="0">
              <a:solidFill>
                <a:srgbClr val="FF0000"/>
              </a:solidFill>
              <a:latin typeface="Bradley Hand ITC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fr-FR" b="1" u="sng" dirty="0" smtClean="0">
              <a:solidFill>
                <a:srgbClr val="00B0F0"/>
              </a:solidFill>
              <a:latin typeface="Kristen ITC" pitchFamily="66" charset="0"/>
            </a:endParaRPr>
          </a:p>
          <a:p>
            <a:pPr>
              <a:buNone/>
            </a:pPr>
            <a:endParaRPr lang="fr-FR" b="1" u="sng" dirty="0" smtClean="0">
              <a:solidFill>
                <a:srgbClr val="00B0F0"/>
              </a:solidFill>
              <a:latin typeface="Kristen ITC" pitchFamily="66" charset="0"/>
            </a:endParaRPr>
          </a:p>
          <a:p>
            <a:pPr>
              <a:buNone/>
            </a:pPr>
            <a:endParaRPr lang="fr-FR" b="1" u="sng" dirty="0" smtClean="0">
              <a:solidFill>
                <a:srgbClr val="00B0F0"/>
              </a:solidFill>
              <a:latin typeface="Kristen ITC" pitchFamily="66" charset="0"/>
            </a:endParaRPr>
          </a:p>
          <a:p>
            <a:pPr>
              <a:buNone/>
            </a:pPr>
            <a:endParaRPr lang="fr-FR" b="1" u="sng" dirty="0" smtClean="0">
              <a:solidFill>
                <a:srgbClr val="00B0F0"/>
              </a:solidFill>
              <a:latin typeface="Kristen ITC" pitchFamily="66" charset="0"/>
            </a:endParaRPr>
          </a:p>
          <a:p>
            <a:pPr>
              <a:buNone/>
            </a:pPr>
            <a:r>
              <a:rPr lang="fr-FR" b="1" u="sng" dirty="0" smtClean="0">
                <a:solidFill>
                  <a:srgbClr val="00B0F0"/>
                </a:solidFill>
                <a:latin typeface="Kristen ITC" pitchFamily="66" charset="0"/>
              </a:rPr>
              <a:t>Exemple</a:t>
            </a:r>
            <a:r>
              <a:rPr lang="fr-FR" b="1" dirty="0" smtClean="0">
                <a:solidFill>
                  <a:srgbClr val="00B0F0"/>
                </a:solidFill>
              </a:rPr>
              <a:t>:</a:t>
            </a:r>
          </a:p>
          <a:p>
            <a:pPr>
              <a:buNone/>
            </a:pPr>
            <a:r>
              <a:rPr lang="fr-FR" dirty="0" smtClean="0"/>
              <a:t>GRANT ALL</a:t>
            </a:r>
          </a:p>
          <a:p>
            <a:pPr>
              <a:buNone/>
            </a:pPr>
            <a:r>
              <a:rPr lang="fr-FR" dirty="0" smtClean="0"/>
              <a:t>TO </a:t>
            </a:r>
            <a:r>
              <a:rPr lang="fr-FR" dirty="0" err="1" smtClean="0"/>
              <a:t>eleve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WITH ADMIN OPTION;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857224" y="1357298"/>
            <a:ext cx="7786742" cy="2286016"/>
          </a:xfrm>
          <a:prstGeom prst="roundRect">
            <a:avLst/>
          </a:prstGeom>
          <a:solidFill>
            <a:schemeClr val="accent1">
              <a:alpha val="3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fr-FR" sz="2800" b="1" dirty="0" smtClean="0">
                <a:solidFill>
                  <a:schemeClr val="accent5">
                    <a:lumMod val="75000"/>
                  </a:schemeClr>
                </a:solidFill>
              </a:rPr>
              <a:t>GRANT droit1, droit2, .., </a:t>
            </a:r>
            <a:r>
              <a:rPr lang="fr-FR" sz="2800" b="1" dirty="0" err="1" smtClean="0">
                <a:solidFill>
                  <a:schemeClr val="accent5">
                    <a:lumMod val="75000"/>
                  </a:schemeClr>
                </a:solidFill>
              </a:rPr>
              <a:t>droitn</a:t>
            </a:r>
            <a:r>
              <a:rPr lang="fr-FR" sz="28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fr-FR" sz="2800" b="1" dirty="0" smtClean="0">
                <a:solidFill>
                  <a:schemeClr val="accent5">
                    <a:lumMod val="75000"/>
                  </a:schemeClr>
                </a:solidFill>
              </a:rPr>
              <a:t>TO utilisateur1, utilisateur2, …., </a:t>
            </a:r>
            <a:r>
              <a:rPr lang="fr-FR" sz="2800" b="1" dirty="0" err="1" smtClean="0">
                <a:solidFill>
                  <a:schemeClr val="accent5">
                    <a:lumMod val="75000"/>
                  </a:schemeClr>
                </a:solidFill>
              </a:rPr>
              <a:t>utilisateurp</a:t>
            </a:r>
            <a:r>
              <a:rPr lang="fr-FR" sz="28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fr-FR" sz="2800" b="1" dirty="0" smtClean="0">
                <a:solidFill>
                  <a:schemeClr val="accent5">
                    <a:lumMod val="75000"/>
                  </a:schemeClr>
                </a:solidFill>
              </a:rPr>
              <a:t>[WITH ADMIN OPTION]; </a:t>
            </a:r>
            <a:endParaRPr lang="fr-FR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500034" y="1500174"/>
            <a:ext cx="8001056" cy="2500330"/>
          </a:xfrm>
          <a:prstGeom prst="round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nb-NO" b="1" dirty="0" smtClean="0">
                <a:solidFill>
                  <a:schemeClr val="accent5">
                    <a:lumMod val="75000"/>
                  </a:schemeClr>
                </a:solidFill>
              </a:rPr>
              <a:t>GRANT [ALL PRIVILEGES | liste de privilèges] </a:t>
            </a:r>
          </a:p>
          <a:p>
            <a:pPr>
              <a:buNone/>
            </a:pP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ON [</a:t>
            </a:r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</a:rPr>
              <a:t>base.table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 | base.*| *.*] </a:t>
            </a:r>
          </a:p>
          <a:p>
            <a:pPr>
              <a:buNone/>
            </a:pP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TO utilisateur1, utilisateur2, …., </a:t>
            </a:r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</a:rPr>
              <a:t>utilisateurp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 [IDENTIFIED BY 'mot de passe'] </a:t>
            </a:r>
          </a:p>
          <a:p>
            <a:pPr>
              <a:buNone/>
            </a:pP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[WITH GRANT OPTION] 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b="1" u="sng" dirty="0" smtClean="0">
                <a:solidFill>
                  <a:srgbClr val="00B0F0"/>
                </a:solidFill>
                <a:latin typeface="Kristen ITC" pitchFamily="66" charset="0"/>
              </a:rPr>
              <a:t>Exemple</a:t>
            </a:r>
            <a:r>
              <a:rPr lang="fr-FR" b="1" dirty="0" smtClean="0">
                <a:solidFill>
                  <a:srgbClr val="00B0F0"/>
                </a:solidFill>
              </a:rPr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GRANT ALL</a:t>
            </a:r>
          </a:p>
          <a:p>
            <a:pPr marL="514350" indent="-514350">
              <a:buNone/>
            </a:pPr>
            <a:r>
              <a:rPr lang="fr-FR" dirty="0" smtClean="0"/>
              <a:t>      ON *.*</a:t>
            </a:r>
          </a:p>
          <a:p>
            <a:pPr marL="514350" indent="-514350">
              <a:buNone/>
            </a:pPr>
            <a:r>
              <a:rPr lang="fr-FR" dirty="0" smtClean="0"/>
              <a:t>      TO </a:t>
            </a:r>
            <a:r>
              <a:rPr lang="fr-FR" dirty="0" err="1" smtClean="0"/>
              <a:t>eleve</a:t>
            </a:r>
            <a:r>
              <a:rPr lang="fr-FR" dirty="0" smtClean="0"/>
              <a:t>;</a:t>
            </a:r>
          </a:p>
          <a:p>
            <a:pPr marL="514350" indent="-514350">
              <a:buNone/>
            </a:pPr>
            <a:endParaRPr lang="fr-FR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fr-FR" smtClean="0"/>
              <a:t>GRANT </a:t>
            </a:r>
            <a:r>
              <a:rPr lang="fr-FR" smtClean="0"/>
              <a:t>update,delete,insert</a:t>
            </a:r>
            <a:endParaRPr lang="fr-FR" dirty="0" smtClean="0"/>
          </a:p>
          <a:p>
            <a:pPr marL="514350" indent="-514350">
              <a:buNone/>
            </a:pPr>
            <a:r>
              <a:rPr lang="fr-FR" dirty="0" smtClean="0"/>
              <a:t>      ON gestion_location.*</a:t>
            </a:r>
          </a:p>
          <a:p>
            <a:pPr marL="514350" indent="-514350">
              <a:buNone/>
            </a:pPr>
            <a:r>
              <a:rPr lang="fr-FR" dirty="0" smtClean="0"/>
              <a:t>       TO </a:t>
            </a:r>
            <a:r>
              <a:rPr lang="fr-FR" dirty="0" err="1" smtClean="0"/>
              <a:t>eleve</a:t>
            </a:r>
            <a:r>
              <a:rPr lang="fr-FR" dirty="0" smtClean="0"/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fr-FR" dirty="0" smtClean="0"/>
              <a:t>GRANT ALL</a:t>
            </a:r>
          </a:p>
          <a:p>
            <a:pPr marL="514350" indent="-514350">
              <a:buNone/>
            </a:pPr>
            <a:r>
              <a:rPr lang="fr-FR" dirty="0" smtClean="0"/>
              <a:t>      ON client</a:t>
            </a:r>
          </a:p>
          <a:p>
            <a:pPr marL="514350" indent="-514350">
              <a:buNone/>
            </a:pPr>
            <a:r>
              <a:rPr lang="fr-FR" dirty="0" smtClean="0"/>
              <a:t>      TO PUBLIC;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 algn="l">
              <a:buClr>
                <a:srgbClr val="FF0000"/>
              </a:buClr>
              <a:buFont typeface="+mj-lt"/>
              <a:buAutoNum type="romanUcPeriod" startAt="7"/>
            </a:pPr>
            <a:r>
              <a:rPr lang="fr-FR" b="1" u="sng" dirty="0" smtClean="0">
                <a:solidFill>
                  <a:schemeClr val="accent3"/>
                </a:solidFill>
                <a:latin typeface="Curlz MT" pitchFamily="82" charset="0"/>
              </a:rPr>
              <a:t>Retrait Des Droits</a:t>
            </a:r>
            <a:r>
              <a:rPr lang="fr-FR" b="1" dirty="0" smtClean="0">
                <a:solidFill>
                  <a:schemeClr val="accent3"/>
                </a:solidFill>
                <a:latin typeface="Curlz MT" pitchFamily="82" charset="0"/>
              </a:rPr>
              <a:t>:</a:t>
            </a:r>
            <a:endParaRPr lang="fr-FR" b="1" dirty="0">
              <a:solidFill>
                <a:schemeClr val="accent3"/>
              </a:solidFill>
              <a:latin typeface="Curlz MT" pitchFamily="8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fr-FR" b="1" u="sng" dirty="0" smtClean="0">
              <a:solidFill>
                <a:srgbClr val="00B0F0"/>
              </a:solidFill>
              <a:latin typeface="Kristen ITC" pitchFamily="66" charset="0"/>
            </a:endParaRPr>
          </a:p>
          <a:p>
            <a:pPr>
              <a:buNone/>
            </a:pPr>
            <a:endParaRPr lang="fr-FR" b="1" u="sng" dirty="0" smtClean="0">
              <a:solidFill>
                <a:srgbClr val="00B0F0"/>
              </a:solidFill>
              <a:latin typeface="Kristen ITC" pitchFamily="66" charset="0"/>
            </a:endParaRPr>
          </a:p>
          <a:p>
            <a:pPr>
              <a:buNone/>
            </a:pPr>
            <a:endParaRPr lang="fr-FR" b="1" u="sng" dirty="0" smtClean="0">
              <a:solidFill>
                <a:srgbClr val="00B0F0"/>
              </a:solidFill>
              <a:latin typeface="Kristen ITC" pitchFamily="66" charset="0"/>
            </a:endParaRPr>
          </a:p>
          <a:p>
            <a:pPr>
              <a:buNone/>
            </a:pPr>
            <a:endParaRPr lang="fr-FR" b="1" u="sng" dirty="0" smtClean="0">
              <a:solidFill>
                <a:srgbClr val="00B0F0"/>
              </a:solidFill>
              <a:latin typeface="Kristen ITC" pitchFamily="66" charset="0"/>
            </a:endParaRPr>
          </a:p>
          <a:p>
            <a:pPr>
              <a:buNone/>
            </a:pPr>
            <a:r>
              <a:rPr lang="fr-FR" b="1" u="sng" dirty="0" smtClean="0">
                <a:solidFill>
                  <a:srgbClr val="00B0F0"/>
                </a:solidFill>
                <a:latin typeface="Kristen ITC" pitchFamily="66" charset="0"/>
              </a:rPr>
              <a:t>Exemple</a:t>
            </a:r>
            <a:r>
              <a:rPr lang="fr-FR" b="1" dirty="0" smtClean="0">
                <a:solidFill>
                  <a:srgbClr val="00B0F0"/>
                </a:solidFill>
              </a:rPr>
              <a:t>:</a:t>
            </a:r>
          </a:p>
          <a:p>
            <a:pPr>
              <a:buNone/>
            </a:pPr>
            <a:r>
              <a:rPr lang="fr-FR" b="1" dirty="0" smtClean="0"/>
              <a:t>REVOKE ALL</a:t>
            </a:r>
          </a:p>
          <a:p>
            <a:pPr>
              <a:buNone/>
            </a:pPr>
            <a:r>
              <a:rPr lang="fr-FR" b="1" dirty="0" smtClean="0"/>
              <a:t>ON client</a:t>
            </a:r>
          </a:p>
          <a:p>
            <a:pPr>
              <a:buNone/>
            </a:pPr>
            <a:r>
              <a:rPr lang="fr-FR" b="1" dirty="0" smtClean="0"/>
              <a:t>FROM </a:t>
            </a:r>
            <a:r>
              <a:rPr lang="fr-FR" b="1" dirty="0" err="1" smtClean="0"/>
              <a:t>eleve</a:t>
            </a:r>
            <a:r>
              <a:rPr lang="fr-FR" b="1" dirty="0" smtClean="0"/>
              <a:t>;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785786" y="1214422"/>
            <a:ext cx="6572296" cy="2500330"/>
          </a:xfrm>
          <a:prstGeom prst="roundRect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dirty="0" smtClean="0">
                <a:solidFill>
                  <a:schemeClr val="accent5">
                    <a:lumMod val="75000"/>
                  </a:schemeClr>
                </a:solidFill>
              </a:rPr>
              <a:t>REVOKE droit1, droit2,……</a:t>
            </a:r>
          </a:p>
          <a:p>
            <a:r>
              <a:rPr lang="fr-FR" sz="2400" dirty="0" smtClean="0">
                <a:solidFill>
                  <a:schemeClr val="accent5">
                    <a:lumMod val="75000"/>
                  </a:schemeClr>
                </a:solidFill>
              </a:rPr>
              <a:t>ON [objet1,objet2……]</a:t>
            </a:r>
          </a:p>
          <a:p>
            <a:r>
              <a:rPr lang="fr-FR" sz="2400" dirty="0" smtClean="0">
                <a:solidFill>
                  <a:schemeClr val="accent5">
                    <a:lumMod val="75000"/>
                  </a:schemeClr>
                </a:solidFill>
              </a:rPr>
              <a:t>FROM utilisateur1, utilisateur2</a:t>
            </a:r>
            <a:r>
              <a:rPr lang="fr-FR" sz="2400" dirty="0" smtClean="0">
                <a:solidFill>
                  <a:schemeClr val="accent5">
                    <a:lumMod val="75000"/>
                  </a:schemeClr>
                </a:solidFill>
              </a:rPr>
              <a:t>,……;</a:t>
            </a:r>
            <a:endParaRPr lang="fr-FR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Accolade fermante 4"/>
          <p:cNvSpPr/>
          <p:nvPr/>
        </p:nvSpPr>
        <p:spPr>
          <a:xfrm>
            <a:off x="2714612" y="4429132"/>
            <a:ext cx="785818" cy="135732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3929058" y="4643446"/>
            <a:ext cx="3857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Supprimer tous les droits dont dispose </a:t>
            </a:r>
            <a:r>
              <a:rPr lang="fr-FR" dirty="0" err="1" smtClean="0"/>
              <a:t>eleve</a:t>
            </a:r>
            <a:r>
              <a:rPr lang="fr-FR" dirty="0" smtClean="0"/>
              <a:t> sur la table client.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192</Words>
  <Application>Microsoft Office PowerPoint</Application>
  <PresentationFormat>Affichage à l'écran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Chapitre VIII</vt:lpstr>
      <vt:lpstr>Contrôle de Données en SQL :</vt:lpstr>
      <vt:lpstr>Diapositive 3</vt:lpstr>
      <vt:lpstr>Attribuer des droits :</vt:lpstr>
      <vt:lpstr>Diapositive 5</vt:lpstr>
      <vt:lpstr>Exemple:</vt:lpstr>
      <vt:lpstr>Diapositive 7</vt:lpstr>
      <vt:lpstr>Retrait Des Droits: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Neirouz</dc:creator>
  <cp:lastModifiedBy>Neirouz</cp:lastModifiedBy>
  <cp:revision>13</cp:revision>
  <dcterms:created xsi:type="dcterms:W3CDTF">2013-03-20T10:00:12Z</dcterms:created>
  <dcterms:modified xsi:type="dcterms:W3CDTF">2013-04-15T18:54:12Z</dcterms:modified>
</cp:coreProperties>
</file>